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75" r:id="rId12"/>
    <p:sldId id="273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7" r:id="rId21"/>
    <p:sldId id="278" r:id="rId22"/>
    <p:sldId id="274" r:id="rId23"/>
    <p:sldId id="280" r:id="rId24"/>
    <p:sldId id="281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9DE"/>
    <a:srgbClr val="D5D7ED"/>
    <a:srgbClr val="EFBFCD"/>
    <a:srgbClr val="F1B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4CD7-D431-4EF7-B10F-5AB805B5F090}" type="datetimeFigureOut">
              <a:rPr lang="lt-LT" smtClean="0"/>
              <a:t>2025-12-12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4356-D43A-4913-BBB3-5996988E44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609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64356-D43A-4913-BBB3-5996988E44A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184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64356-D43A-4913-BBB3-5996988E44AF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46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E3E68-314E-4E62-AA8A-BE3F20F815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5F65A-0D26-4EA2-8D80-8F2A7746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lodders" pitchFamily="2" charset="0"/>
                <a:ea typeface="+mj-lt"/>
                <a:cs typeface="+mj-lt"/>
              </a:rPr>
              <a:t>PIRMOJI PAGALBA</a:t>
            </a:r>
            <a:endParaRPr lang="en-US" dirty="0">
              <a:latin typeface="Blodders" pitchFamily="2" charset="0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0B87A2F-863B-13FA-7AE6-E609CFC6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4" y="262890"/>
            <a:ext cx="5088304" cy="5577840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059681" y="5943600"/>
            <a:ext cx="5970270" cy="434340"/>
          </a:xfrm>
        </p:spPr>
        <p:txBody>
          <a:bodyPr>
            <a:noAutofit/>
          </a:bodyPr>
          <a:lstStyle/>
          <a:p>
            <a:r>
              <a:rPr lang="lt-LT" sz="2000" dirty="0">
                <a:latin typeface="Rubik"/>
              </a:rPr>
              <a:t>Parengė visuomenės sveikatos specialistė Sigita Atienė</a:t>
            </a:r>
            <a:endParaRPr lang="en-US" sz="2000" dirty="0">
              <a:latin typeface="Rubi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A5ACB-4BF3-6246-042E-F366CE3DD64A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8582F5-3A0C-138B-939A-DE650821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-1688"/>
            <a:ext cx="10621926" cy="2032000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Rubic"/>
              </a:rPr>
              <a:t>  </a:t>
            </a:r>
            <a:r>
              <a:rPr lang="lt-LT" sz="3600" b="1" dirty="0">
                <a:latin typeface="Rubic"/>
              </a:rPr>
              <a:t>Praktinis pratimas-turniketo panaudojimas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A1CBBAF-ED5F-4317-0852-8539A36A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86" y="2352158"/>
            <a:ext cx="3639990" cy="291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82F4E-BB32-9FAF-A430-5B270B7D15BB}"/>
              </a:ext>
            </a:extLst>
          </p:cNvPr>
          <p:cNvSpPr txBox="1"/>
          <p:nvPr/>
        </p:nvSpPr>
        <p:spPr>
          <a:xfrm>
            <a:off x="787751" y="2030312"/>
            <a:ext cx="67188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 dirty="0">
                <a:latin typeface="Rubic"/>
              </a:rPr>
              <a:t>     Tik esant arteriniam kraujavimui.</a:t>
            </a:r>
          </a:p>
          <a:p>
            <a:endParaRPr lang="lt-LT" sz="2800" b="1" dirty="0">
              <a:latin typeface="Rub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5–8 cm virš žaizdos Ant žasto arba šlaunikaulio;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Pažymėti laiką;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Nepavykus sustabdyti vienu turniketu, dėti antrą virš pirmojo;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Draudžiama atlaisvinti arba nuimti turniketą.</a:t>
            </a:r>
          </a:p>
          <a:p>
            <a:r>
              <a:rPr lang="lt-LT" sz="2800" dirty="0">
                <a:latin typeface="Rub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77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6C5C-D315-0C73-9A37-72A872EE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</a:rPr>
              <a:t>KRAUJAVIMAS IŠ NOSIES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C6B1-1CAA-AAAD-AC44-065B81F3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35" y="1690688"/>
            <a:ext cx="6471812" cy="4441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noProof="0" dirty="0">
                <a:latin typeface="Rubik"/>
              </a:rPr>
              <a:t>Dėkite šaltą kompresą kaktos, </a:t>
            </a:r>
          </a:p>
          <a:p>
            <a:r>
              <a:rPr lang="lt-LT" noProof="0" dirty="0">
                <a:latin typeface="Rubik"/>
              </a:rPr>
              <a:t>Esant gausesniam kraujavimui, šaltą kompresą galima dėti ir ant sprando,</a:t>
            </a:r>
          </a:p>
          <a:p>
            <a:r>
              <a:rPr lang="lt-LT" noProof="0" dirty="0">
                <a:latin typeface="Rubik"/>
              </a:rPr>
              <a:t>Truputį pasilenkti į priekį,</a:t>
            </a:r>
          </a:p>
          <a:p>
            <a:r>
              <a:rPr lang="lt-LT" noProof="0" dirty="0">
                <a:latin typeface="Rubik"/>
              </a:rPr>
              <a:t>5-10 min. galima suspausti nosies sparnelius ir vėl atleisti, stebėti, jei reikia, vėl užspausti,</a:t>
            </a:r>
          </a:p>
          <a:p>
            <a:r>
              <a:rPr lang="lt-LT" noProof="0" dirty="0">
                <a:latin typeface="Rubik"/>
              </a:rPr>
              <a:t>Jei kraujavimas nesiliauja per 20 min., kviesti GMP.</a:t>
            </a:r>
          </a:p>
          <a:p>
            <a:endParaRPr lang="lt-LT" sz="3200" noProof="0" dirty="0">
              <a:latin typeface="Franklin Gothic Book"/>
            </a:endParaRPr>
          </a:p>
          <a:p>
            <a:pPr marL="0" indent="0">
              <a:buNone/>
            </a:pPr>
            <a:endParaRPr lang="lt-LT" sz="3200" noProof="0" dirty="0">
              <a:latin typeface="Franklin Gothic Book"/>
            </a:endParaRPr>
          </a:p>
          <a:p>
            <a:endParaRPr lang="lt-LT" noProof="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EDB0E2E-43B2-67AF-13F1-0198BB1C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722" y="1027906"/>
            <a:ext cx="2172078" cy="203351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B9D8671-0F24-D07C-84C8-469D6F83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29" y="3429000"/>
            <a:ext cx="4060371" cy="270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36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04C9-3050-8A85-CE49-A6F6998B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SUMUŠIMAI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2154-EB9D-642B-32B6-1172D5C7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48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b="1" noProof="0" dirty="0">
                <a:latin typeface="Rubik"/>
                <a:ea typeface="+mn-lt"/>
                <a:cs typeface="+mn-lt"/>
              </a:rPr>
              <a:t>Požymiai</a:t>
            </a:r>
            <a:r>
              <a:rPr lang="lt-LT" noProof="0" dirty="0">
                <a:latin typeface="Rubik"/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skausmas, nežymus patinimas, nedidelė kraujosruva, judesiai nesutrikę.</a:t>
            </a:r>
            <a:endParaRPr lang="lt-LT" noProof="0" dirty="0">
              <a:latin typeface="Rubik"/>
            </a:endParaRPr>
          </a:p>
          <a:p>
            <a:pPr marL="0" indent="0">
              <a:buNone/>
            </a:pPr>
            <a:endParaRPr lang="lt-LT" noProof="0" dirty="0">
              <a:latin typeface="Rubik"/>
              <a:ea typeface="+mn-lt"/>
              <a:cs typeface="+mn-lt"/>
            </a:endParaRPr>
          </a:p>
          <a:p>
            <a:pPr marL="0" indent="0">
              <a:buNone/>
              <a:tabLst>
                <a:tab pos="3589338" algn="l"/>
              </a:tabLst>
            </a:pPr>
            <a:r>
              <a:rPr lang="lt-LT" b="1" noProof="0" dirty="0">
                <a:latin typeface="Rubik"/>
                <a:ea typeface="+mn-lt"/>
                <a:cs typeface="+mn-lt"/>
              </a:rPr>
              <a:t>Pirmoji pagalba: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pirmą-antrą parą šaldyti , vėliau –šildyti, suteikti ramybę.</a:t>
            </a:r>
            <a:endParaRPr lang="lt-LT" noProof="0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C505598-2719-995D-D82D-DA464AD5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24" y="1825625"/>
            <a:ext cx="3211476" cy="21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9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0F07-F2E6-BF07-F124-E3B9098D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KAULŲ LŪŽIAI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2926-7883-D687-EE85-7BC29E76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56" y="1825625"/>
            <a:ext cx="62410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Kaulo lūžis– tai jo vientisumo suardymas. Kaulai lūžta veikiant didelei mechaninei jėgai. 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Tai dažniausiai įvyksta autoavarijų metu, krintant, griūvant, ypač dažnai – žiemos metu, o taip pat sportuojant.</a:t>
            </a:r>
            <a:endParaRPr lang="lt-LT" noProof="0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7E7D5B2-61C2-3D83-B12A-FACB70BE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027906"/>
            <a:ext cx="247553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9C8F-76B8-1D8E-2410-8EE06EEA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KAULŲ LŪŽIAI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67DD-9A85-9973-7D74-4C0F77234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505"/>
            <a:ext cx="5630694" cy="2554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noProof="0" dirty="0">
                <a:latin typeface="Rubik"/>
                <a:ea typeface="+mn-lt"/>
                <a:cs typeface="+mn-lt"/>
              </a:rPr>
              <a:t>Uždari - oda lūžio vietoje nepažeista.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Atviri – lūžio vietoje pažeidžiama oda, atsiveria žaizda, iš kurios kyšo kaulų galai.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26042F2-8FAC-363F-8F64-F788C786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17" y="1690688"/>
            <a:ext cx="4067783" cy="4035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80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1623-1A4B-AC3C-255B-0DFD009E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LŪŽIŲ POŽYMIAI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E062-2A00-5252-01A3-6856D5CE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noProof="0" dirty="0">
                <a:latin typeface="Rubik"/>
                <a:ea typeface="+mn-lt"/>
                <a:cs typeface="+mn-lt"/>
              </a:rPr>
              <a:t> Stiprus skausmas,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 Patinimas,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 Deformacija lūžio vietoje,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 Kraujosruva.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 Galūnės judrumas neįprastoje vietoje,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 Lūžgalių traškėjimas, 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 Sutrikęs judesys.</a:t>
            </a:r>
            <a:endParaRPr lang="lt-LT" noProof="0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586A35E-7201-D9A8-BA6F-337344FE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29" y="1825625"/>
            <a:ext cx="4438823" cy="357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99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7A8D-6935-B86E-D159-ECE7DD0D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PAGALBA, ESANT UŽDARAM KAULO LŪŽIUI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1258-FC1A-8E4D-1C84-C337CDF5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612265"/>
            <a:ext cx="8322927" cy="46609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lt-LT" noProof="0" dirty="0">
                <a:latin typeface="Rubik"/>
                <a:ea typeface="+mn-lt"/>
                <a:cs typeface="+mn-lt"/>
              </a:rPr>
              <a:t>Kvieskite greitąją medicininę pagalbą, skambindami 112;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Prilaikykite sužalotą vietą, stenkitės nejudinti;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Suteikti žmogui patogią padėtį;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Jei į ligoninę tenka važiuoti patiems, </a:t>
            </a:r>
            <a:r>
              <a:rPr lang="lt-LT" noProof="0" dirty="0" err="1">
                <a:latin typeface="Rubik"/>
                <a:ea typeface="+mn-lt"/>
                <a:cs typeface="+mn-lt"/>
              </a:rPr>
              <a:t>imobilizuokite</a:t>
            </a:r>
            <a:r>
              <a:rPr lang="lt-LT" noProof="0" dirty="0">
                <a:latin typeface="Rubik"/>
                <a:ea typeface="+mn-lt"/>
                <a:cs typeface="+mn-lt"/>
              </a:rPr>
              <a:t>   pažeistą vietą taip, kad sąnariai aukščiau  ir žemiau pažeistos vietos nejudėtų; 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Naudokite standžius, kietus įtvarus.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Įtvarą pritvirtinkite prie sužeistos galūnės tvarsčiu ar              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   skarele.</a:t>
            </a:r>
          </a:p>
          <a:p>
            <a:pPr marL="0" indent="0">
              <a:buNone/>
            </a:pPr>
            <a:endParaRPr lang="lt-LT" noProof="0" dirty="0">
              <a:latin typeface="Rubik"/>
              <a:ea typeface="+mn-lt"/>
              <a:cs typeface="+mn-lt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BA6FDA8-68B6-3805-50FF-FBA56A58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07" y="646907"/>
            <a:ext cx="1854200" cy="309324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C995965-CFE2-A968-7BEC-BE9EE157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06" y="3942737"/>
            <a:ext cx="2050508" cy="20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0CDD-A821-19E6-1F80-81694F8B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ATVIRAS KAULŲ LŪŽIS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AADF-B1E2-A393-9F95-7DEA878C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485"/>
            <a:ext cx="5758543" cy="403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noProof="0" dirty="0">
                <a:latin typeface="Rubik"/>
                <a:ea typeface="+mn-lt"/>
                <a:cs typeface="+mn-lt"/>
              </a:rPr>
              <a:t>Kvieskite GMP,</a:t>
            </a:r>
            <a:r>
              <a:rPr lang="lt-LT" b="1" noProof="0" dirty="0">
                <a:latin typeface="Rubik"/>
                <a:ea typeface="+mn-lt"/>
                <a:cs typeface="+mn-lt"/>
              </a:rPr>
              <a:t> </a:t>
            </a:r>
            <a:r>
              <a:rPr lang="lt-LT" noProof="0" dirty="0">
                <a:latin typeface="Rubik"/>
                <a:ea typeface="+mn-lt"/>
                <a:cs typeface="+mn-lt"/>
              </a:rPr>
              <a:t>skambindami</a:t>
            </a:r>
            <a:r>
              <a:rPr lang="lt-LT" b="1" noProof="0" dirty="0">
                <a:latin typeface="Rubik"/>
                <a:ea typeface="+mn-lt"/>
                <a:cs typeface="+mn-lt"/>
              </a:rPr>
              <a:t> 112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Stabdykite kraujavimą;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Nespauskite išsikišusių kaulų fragmentų;</a:t>
            </a:r>
          </a:p>
          <a:p>
            <a:r>
              <a:rPr lang="lt-LT" noProof="0" dirty="0" err="1">
                <a:latin typeface="Rubik"/>
                <a:ea typeface="+mn-lt"/>
                <a:cs typeface="+mn-lt"/>
              </a:rPr>
              <a:t>Imobilizuokite</a:t>
            </a:r>
            <a:r>
              <a:rPr lang="lt-LT" noProof="0" dirty="0">
                <a:latin typeface="Rubik"/>
                <a:ea typeface="+mn-lt"/>
                <a:cs typeface="+mn-lt"/>
              </a:rPr>
              <a:t> traumuotą galūnę taip, kad sąnariai aukščiau ir žemiau pažeistos vietos nejudėtų.</a:t>
            </a:r>
          </a:p>
          <a:p>
            <a:r>
              <a:rPr lang="lt-LT" noProof="0" dirty="0">
                <a:latin typeface="Rubik"/>
              </a:rPr>
              <a:t>Įtvaro negalima dėti ant žaizdos.</a:t>
            </a:r>
          </a:p>
          <a:p>
            <a:endParaRPr lang="lt-LT" noProof="0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653BABD-DE4B-B424-493C-8679EBAF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36"/>
          <a:stretch>
            <a:fillRect/>
          </a:stretch>
        </p:blipFill>
        <p:spPr>
          <a:xfrm>
            <a:off x="7525655" y="2144485"/>
            <a:ext cx="3520665" cy="225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93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0EBC-F5ED-8093-9433-D6E96AB8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   IŠNIRIMAI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29FB-61CF-3448-ADE0-66AFC770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</a:t>
            </a:r>
            <a:r>
              <a:rPr lang="lt-LT" b="1" noProof="0" dirty="0">
                <a:latin typeface="Rubik"/>
                <a:ea typeface="+mn-lt"/>
                <a:cs typeface="+mn-lt"/>
              </a:rPr>
              <a:t>Požymiai:</a:t>
            </a:r>
            <a:endParaRPr lang="lt-LT" b="1" noProof="0" dirty="0">
              <a:latin typeface="Rubik"/>
            </a:endParaRP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skausmas, deformacija sąnario srityje, kraujosruva, patinimas. 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Negali atlikti judesio per sąnarį.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 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</a:t>
            </a:r>
            <a:r>
              <a:rPr lang="lt-LT" b="1" noProof="0" dirty="0">
                <a:latin typeface="Rubik"/>
                <a:ea typeface="+mn-lt"/>
                <a:cs typeface="+mn-lt"/>
              </a:rPr>
              <a:t>Pirmoji pagalba:</a:t>
            </a:r>
            <a:endParaRPr lang="lt-LT" b="1" noProof="0" dirty="0">
              <a:latin typeface="Rubik"/>
            </a:endParaRP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    </a:t>
            </a:r>
            <a:r>
              <a:rPr lang="lt-LT" noProof="0" dirty="0" err="1">
                <a:latin typeface="Rubik"/>
                <a:ea typeface="+mn-lt"/>
                <a:cs typeface="+mn-lt"/>
              </a:rPr>
              <a:t>imobilizacija</a:t>
            </a:r>
            <a:r>
              <a:rPr lang="lt-LT" noProof="0" dirty="0">
                <a:latin typeface="Rubik"/>
                <a:ea typeface="+mn-lt"/>
                <a:cs typeface="+mn-lt"/>
              </a:rPr>
              <a:t>, gabenti į gydymo įstaigą, neatstatinėti sąnario.</a:t>
            </a:r>
            <a:endParaRPr lang="lt-LT" noProof="0" dirty="0"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38855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C017-660C-350E-E392-869C3D92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RAIŠČIŲ PATEMPIMAS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5DAC-5A10-F100-A254-64F7F35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b="1" noProof="0" dirty="0">
                <a:latin typeface="Rubik"/>
                <a:ea typeface="+mn-lt"/>
                <a:cs typeface="+mn-lt"/>
              </a:rPr>
              <a:t>Požymiai: </a:t>
            </a:r>
            <a:endParaRPr lang="lt-LT" b="1" noProof="0" dirty="0">
              <a:latin typeface="Rubik"/>
            </a:endParaRPr>
          </a:p>
          <a:p>
            <a:pPr marL="0" indent="0">
              <a:buNone/>
            </a:pPr>
            <a:r>
              <a:rPr lang="lt-LT" noProof="0" dirty="0"/>
              <a:t>skausmas dažnai būna aštrus ir paaštrėja judinant sąnarį</a:t>
            </a:r>
            <a:r>
              <a:rPr lang="lt-LT" noProof="0" dirty="0">
                <a:latin typeface="Rubik"/>
                <a:ea typeface="+mn-lt"/>
                <a:cs typeface="+mn-lt"/>
              </a:rPr>
              <a:t>. Stebimas patinimas pažeistoje srityje. Poodinė kraujosruva taip pat yra dažnas raiščių patempimo požymis.</a:t>
            </a:r>
          </a:p>
          <a:p>
            <a:pPr marL="0" indent="0">
              <a:buNone/>
            </a:pPr>
            <a:r>
              <a:rPr lang="lt-LT" b="1" noProof="0" dirty="0">
                <a:latin typeface="Rubik"/>
                <a:ea typeface="+mn-lt"/>
                <a:cs typeface="+mn-lt"/>
              </a:rPr>
              <a:t>Pirmoji pagalba: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pirmą-antrą parą – šaldyti , vėliau – šildyti, suteikti ramybę (sutvarstyti    ,,aštuoniukės“ tvarsčiu).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Esant stipriam skausmui ir tinimui, pasikreipti į traumatologą.</a:t>
            </a:r>
            <a:endParaRPr lang="lt-LT" noProof="0" dirty="0"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78343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F053-9A57-99FA-5124-206223E4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36" y="365125"/>
            <a:ext cx="6791744" cy="1325563"/>
          </a:xfrm>
        </p:spPr>
        <p:txBody>
          <a:bodyPr>
            <a:normAutofit/>
          </a:bodyPr>
          <a:lstStyle/>
          <a:p>
            <a:r>
              <a:rPr lang="lt-LT" sz="3600" b="1" noProof="0" dirty="0">
                <a:latin typeface="Rubic"/>
                <a:ea typeface="+mj-lt"/>
                <a:cs typeface="+mj-lt"/>
              </a:rPr>
              <a:t>KĄ DARYTI, ĮVYKUS NELAIMEI 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7582-0CFF-A407-911F-C4D303A9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72" y="1873464"/>
            <a:ext cx="6349409" cy="40504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lt-LT" noProof="0" dirty="0">
              <a:latin typeface="Rubik"/>
              <a:ea typeface="+mn-lt"/>
              <a:cs typeface="+mn-lt"/>
            </a:endParaRP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Pirmoji pagalba – pradinės pagalbos nukentėjusiam suteikimas susižalojimo ar ligos atveju, dažniausiai atliekamas pašalinio žmogaus iki kol bus suteikta profesionali medicininė pagalba.</a:t>
            </a:r>
          </a:p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Svarbu išlikti ramiu ir pasitikinčiu savimi – tai nuramins ir nukentėjusįjį. </a:t>
            </a:r>
            <a:endParaRPr lang="lt-LT" noProof="0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22E65BE-2D33-5490-1275-6DA3B6E7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256" y="915271"/>
            <a:ext cx="3387264" cy="19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73EA0E-E250-BEDE-BEC9-14CF6423BE49}"/>
              </a:ext>
            </a:extLst>
          </p:cNvPr>
          <p:cNvSpPr txBox="1"/>
          <p:nvPr/>
        </p:nvSpPr>
        <p:spPr>
          <a:xfrm>
            <a:off x="1010092" y="2076030"/>
            <a:ext cx="66234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Rubic"/>
              </a:rPr>
              <a:t>Alpimas yra laikinas sąmonės praradimas, kurį sukelia smegenų kraujotakos sumažėjimas.</a:t>
            </a:r>
          </a:p>
          <a:p>
            <a:r>
              <a:rPr lang="lt-LT" sz="2800" dirty="0">
                <a:latin typeface="Rubic"/>
              </a:rPr>
              <a:t>Įprastai alpimo epizodas trunka kelias sekundes ar minutes ir yra nekenksmingas.</a:t>
            </a:r>
          </a:p>
          <a:p>
            <a:endParaRPr lang="lt-LT" sz="2800" dirty="0">
              <a:latin typeface="Rubic"/>
            </a:endParaRPr>
          </a:p>
          <a:p>
            <a:endParaRPr lang="lt-LT" dirty="0">
              <a:latin typeface="Rubic"/>
            </a:endParaRPr>
          </a:p>
          <a:p>
            <a:endParaRPr lang="lt-LT" dirty="0">
              <a:latin typeface="Rub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EECF8-B1EC-8E7A-CFBB-5E2C1C0BF4F2}"/>
              </a:ext>
            </a:extLst>
          </p:cNvPr>
          <p:cNvSpPr txBox="1"/>
          <p:nvPr/>
        </p:nvSpPr>
        <p:spPr>
          <a:xfrm>
            <a:off x="4886725" y="789881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/>
              <a:t>ALPIMAS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18F37ED-F3D3-CB8F-BD48-327178396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2" r="24676"/>
          <a:stretch>
            <a:fillRect/>
          </a:stretch>
        </p:blipFill>
        <p:spPr>
          <a:xfrm>
            <a:off x="7410892" y="3819756"/>
            <a:ext cx="3604439" cy="22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DAF0C-2986-94E5-3998-868745A70B3E}"/>
              </a:ext>
            </a:extLst>
          </p:cNvPr>
          <p:cNvSpPr txBox="1"/>
          <p:nvPr/>
        </p:nvSpPr>
        <p:spPr>
          <a:xfrm>
            <a:off x="948691" y="498647"/>
            <a:ext cx="71551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1" dirty="0">
                <a:latin typeface="Rubic"/>
              </a:rPr>
              <a:t>Kaip padėti nualpusiam žmogui?</a:t>
            </a:r>
          </a:p>
          <a:p>
            <a:endParaRPr lang="lt-LT" sz="3600" b="1" dirty="0">
              <a:latin typeface="Rub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Paguldyti ant nugaros;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Pakelti kojas bent 30 cm virš širdies lygio;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Atlaisvinti ankštus drabužius ar apykaklę. </a:t>
            </a:r>
          </a:p>
          <a:p>
            <a:r>
              <a:rPr lang="lt-LT" sz="2800" b="1" dirty="0">
                <a:latin typeface="Rubic"/>
              </a:rPr>
              <a:t>      </a:t>
            </a:r>
          </a:p>
          <a:p>
            <a:r>
              <a:rPr lang="lt-LT" sz="2800" b="1" dirty="0">
                <a:latin typeface="Rubic"/>
              </a:rPr>
              <a:t>Skubiai kviesti GMP jei:</a:t>
            </a:r>
          </a:p>
          <a:p>
            <a:r>
              <a:rPr lang="lt-LT" sz="2800" dirty="0">
                <a:latin typeface="Rubic"/>
              </a:rPr>
              <a:t>žmogui pamėlynuoja lūpos ar veidas, pastebimas pasunkėjęs kvėpavimas, žmogus greitai neatgauna sąmonės, ją atgavus orientacija išlieka sutrikusi</a:t>
            </a: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A672154-1747-6451-4675-BEC0285F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072" y="3528232"/>
            <a:ext cx="2920237" cy="2017951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B804633-9D33-134D-B90C-CCE98D78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82" y="1600041"/>
            <a:ext cx="2761727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E957-50CC-32C0-5368-5E30F847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SAULĖS SMŪGIS, ŠILUMOS SMŪGIS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8F6C-FBCF-85A7-AB62-57C55232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405" y="2271674"/>
            <a:ext cx="4603595" cy="2980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Nunešti į pavėsį (išnešame iš šiltos patalpos). Paguldyti, kad kojos būtų </a:t>
            </a:r>
            <a:r>
              <a:rPr lang="lt-LT" noProof="0" dirty="0">
                <a:latin typeface="Rubic"/>
                <a:ea typeface="+mn-lt"/>
                <a:cs typeface="+mn-lt"/>
              </a:rPr>
              <a:t>aukščiau</a:t>
            </a:r>
            <a:r>
              <a:rPr lang="lt-LT" noProof="0" dirty="0">
                <a:latin typeface="Rubik"/>
                <a:ea typeface="+mn-lt"/>
                <a:cs typeface="+mn-lt"/>
              </a:rPr>
              <a:t>. Duoti gerti daug vandens, vėsinti, vėdinti.</a:t>
            </a:r>
            <a:endParaRPr lang="lt-LT" noProof="0" dirty="0">
              <a:latin typeface="Rubik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89C891A-E30B-DF36-CA1D-78D75D6D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82261"/>
            <a:ext cx="4047893" cy="279470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5EF2D10-1A6C-D1E9-26C9-89323EF6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097" y="1799996"/>
            <a:ext cx="2794703" cy="279470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  <a:lumOff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44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AABF0F-575D-CAAF-343A-6667DE9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dirty="0">
                <a:latin typeface="Rubic"/>
              </a:rPr>
              <a:t>BRONCHINĖ ASTMA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E0D7DE-466A-FF75-4727-9204A506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 Kvėpavimo pasunkėjimas;</a:t>
            </a:r>
          </a:p>
          <a:p>
            <a:r>
              <a:rPr lang="lt-LT" dirty="0"/>
              <a:t> Dusulys;</a:t>
            </a:r>
          </a:p>
          <a:p>
            <a:r>
              <a:rPr lang="lt-LT" dirty="0"/>
              <a:t> Spaudimo jausmas krūtinėje;</a:t>
            </a:r>
          </a:p>
          <a:p>
            <a:r>
              <a:rPr lang="lt-LT" dirty="0"/>
              <a:t> Kosulys;</a:t>
            </a:r>
          </a:p>
          <a:p>
            <a:r>
              <a:rPr lang="lt-LT" dirty="0"/>
              <a:t> Švokštimas.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DDFC1EF-DEE3-590B-E12D-E41F6AD8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220" r="2667" b="14367"/>
          <a:stretch>
            <a:fillRect/>
          </a:stretch>
        </p:blipFill>
        <p:spPr>
          <a:xfrm>
            <a:off x="6385831" y="1702027"/>
            <a:ext cx="5163911" cy="345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56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0FCB3B1-79AD-FFF0-389A-E7230889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dirty="0">
                <a:latin typeface="Rubic"/>
              </a:rPr>
              <a:t>PAGALBA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CE5E3-47F7-3FCF-B3FE-004AD41D853C}"/>
              </a:ext>
            </a:extLst>
          </p:cNvPr>
          <p:cNvSpPr txBox="1"/>
          <p:nvPr/>
        </p:nvSpPr>
        <p:spPr>
          <a:xfrm>
            <a:off x="1199264" y="1597729"/>
            <a:ext cx="67007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dirty="0"/>
          </a:p>
          <a:p>
            <a:r>
              <a:rPr lang="lt-L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Padėkite surasti patogią </a:t>
            </a:r>
            <a:r>
              <a:rPr lang="lt-LT" sz="2800" dirty="0" err="1">
                <a:latin typeface="Rubic"/>
              </a:rPr>
              <a:t>padėtj</a:t>
            </a:r>
            <a:r>
              <a:rPr lang="lt-LT" sz="2800" dirty="0">
                <a:latin typeface="Rubic"/>
              </a:rPr>
              <a:t> (geriausia sėdėti nuleistomis kojomis);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Nuraminkite, paskatinkite kvėpuoti giliau ir rečiau;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Padėkite pavartoti (įsipurkšti) vartojamų vaistų </a:t>
            </a:r>
            <a:r>
              <a:rPr lang="lt-LT" sz="2800" dirty="0" err="1">
                <a:latin typeface="Rubic"/>
              </a:rPr>
              <a:t>inhaliatorių</a:t>
            </a:r>
            <a:r>
              <a:rPr lang="lt-LT" sz="2800" dirty="0">
                <a:latin typeface="Rubic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Rubic"/>
              </a:rPr>
              <a:t>Jei simptomai nelengvėja per 15-20 min., kvieskite GMP.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1D9A096-74F5-83AD-39D3-624ECFB9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209" y="4320540"/>
            <a:ext cx="2831591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5E18E5B-14C1-7179-6459-9046B366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9" y="1597729"/>
            <a:ext cx="2820720" cy="26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36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F1B232F-729D-9EF6-1649-6F269FD1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9806"/>
            <a:ext cx="5084505" cy="5578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600B85-23F9-78AA-4F9C-45D9828BD36C}"/>
              </a:ext>
            </a:extLst>
          </p:cNvPr>
          <p:cNvSpPr txBox="1"/>
          <p:nvPr/>
        </p:nvSpPr>
        <p:spPr>
          <a:xfrm>
            <a:off x="1875947" y="2849526"/>
            <a:ext cx="358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>
                <a:latin typeface="Blodders" pitchFamily="2" charset="0"/>
              </a:rPr>
              <a:t>Klausimai?</a:t>
            </a:r>
          </a:p>
        </p:txBody>
      </p:sp>
    </p:spTree>
    <p:extLst>
      <p:ext uri="{BB962C8B-B14F-4D97-AF65-F5344CB8AC3E}">
        <p14:creationId xmlns:p14="http://schemas.microsoft.com/office/powerpoint/2010/main" val="196865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742E-3DB8-4AAB-4DCC-F3CAB827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ŽAIZDOS IR KRAUJAVIMAS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8B96-9D5E-35A1-62EA-912D5AED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6031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noProof="0" dirty="0">
                <a:ea typeface="+mn-lt"/>
                <a:cs typeface="+mn-lt"/>
              </a:rPr>
              <a:t>Žaizda- tai odos, gleivinės arba organų vientisumo pažeidimas, dėl kurio iš organizmo nuteka kraujo ir į vidų gali patekti mikrobų.</a:t>
            </a:r>
          </a:p>
          <a:p>
            <a:pPr marL="0" indent="0">
              <a:buNone/>
            </a:pPr>
            <a:r>
              <a:rPr lang="lt-LT" noProof="0" dirty="0">
                <a:ea typeface="+mn-lt"/>
                <a:cs typeface="+mn-lt"/>
              </a:rPr>
              <a:t>Žaizdai būdingas skausmas.</a:t>
            </a:r>
            <a:endParaRPr lang="lt-LT" noProof="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6A627A1-0C8B-F6A6-9913-4EB3DBFF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76" y="1825625"/>
            <a:ext cx="3859102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9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2A97-0E5A-A6AF-C6A5-65A34C4F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Rubic"/>
                <a:ea typeface="+mj-lt"/>
                <a:cs typeface="+mj-lt"/>
              </a:rPr>
              <a:t>ŽAIZDŲ TIPAI</a:t>
            </a:r>
            <a:endParaRPr lang="en-US" sz="3600" b="1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E6C7-AF05-F30C-BAB2-274BBAE8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60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b="1" dirty="0">
                <a:latin typeface="Rubik"/>
                <a:ea typeface="+mn-lt"/>
                <a:cs typeface="+mn-lt"/>
              </a:rPr>
              <a:t>Nubrozdinimas</a:t>
            </a:r>
            <a:r>
              <a:rPr lang="lt-LT" dirty="0">
                <a:latin typeface="Rubik"/>
                <a:ea typeface="+mn-lt"/>
                <a:cs typeface="+mn-lt"/>
              </a:rPr>
              <a:t>- kraujavimas nėra stiprus. Norint išvengti infekcijos, žaizdą būtina dezinfekuoti ir uždėti tvarstį.</a:t>
            </a:r>
          </a:p>
          <a:p>
            <a:pPr marL="0" indent="0">
              <a:buNone/>
            </a:pPr>
            <a:r>
              <a:rPr lang="lt-LT" b="1" dirty="0">
                <a:latin typeface="Rubik"/>
                <a:ea typeface="+mn-lt"/>
                <a:cs typeface="+mn-lt"/>
              </a:rPr>
              <a:t>Pjautinė žaizda</a:t>
            </a:r>
            <a:r>
              <a:rPr lang="lt-LT" dirty="0">
                <a:latin typeface="Rubik"/>
                <a:ea typeface="+mn-lt"/>
                <a:cs typeface="+mn-lt"/>
              </a:rPr>
              <a:t>- gausiai kraujuoja. Netinkamai prižiūrint, į pjautinę žaizdą lengvai patenka infekcija. </a:t>
            </a:r>
          </a:p>
          <a:p>
            <a:pPr marL="0" indent="0">
              <a:buNone/>
            </a:pPr>
            <a:r>
              <a:rPr lang="lt-LT" b="1" dirty="0">
                <a:latin typeface="Rubik"/>
                <a:ea typeface="+mn-lt"/>
                <a:cs typeface="+mn-lt"/>
              </a:rPr>
              <a:t>Durtinė žaizda</a:t>
            </a:r>
            <a:r>
              <a:rPr lang="lt-LT" dirty="0">
                <a:latin typeface="Rubik"/>
                <a:ea typeface="+mn-lt"/>
                <a:cs typeface="+mn-lt"/>
              </a:rPr>
              <a:t>-išorinis kraujavimas nežymus, bet žaizda gili, gali būti pažeidžiamos ir stambios kraujagyslės.</a:t>
            </a:r>
          </a:p>
          <a:p>
            <a:pPr marL="0" indent="0">
              <a:buNone/>
            </a:pPr>
            <a:r>
              <a:rPr lang="lt-LT" b="1" dirty="0" err="1">
                <a:latin typeface="Rubik"/>
                <a:ea typeface="+mn-lt"/>
                <a:cs typeface="+mn-lt"/>
              </a:rPr>
              <a:t>Kąstinės</a:t>
            </a:r>
            <a:r>
              <a:rPr lang="lt-LT" b="1" dirty="0">
                <a:latin typeface="Rubik"/>
                <a:ea typeface="+mn-lt"/>
                <a:cs typeface="+mn-lt"/>
              </a:rPr>
              <a:t> žaizdos-</a:t>
            </a:r>
            <a:r>
              <a:rPr lang="lt-LT" dirty="0">
                <a:latin typeface="Rubik"/>
                <a:ea typeface="+mn-lt"/>
                <a:cs typeface="+mn-lt"/>
              </a:rPr>
              <a:t> dažniausiai dėl gyvūnų įkandimų. Įkandus pasiutusiam gyvūnui, galima susirgti pasiutlige. Būtina pasiskiepyti.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5B7F9B-7BB1-8855-B50A-870A4C17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825625"/>
            <a:ext cx="14097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6548-618E-0B94-EF2C-6A81E3C6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KRAUJAVIMO RŪŠYS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0A857-2D69-154B-51EB-6DDA03BA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2864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b="1" noProof="0" dirty="0">
                <a:latin typeface="Rubic"/>
                <a:ea typeface="+mn-lt"/>
                <a:cs typeface="+mn-lt"/>
              </a:rPr>
              <a:t>Kapiliarinis kraujavimas -</a:t>
            </a:r>
            <a:r>
              <a:rPr lang="lt-LT" noProof="0" dirty="0">
                <a:latin typeface="Rubic"/>
                <a:ea typeface="+mn-lt"/>
                <a:cs typeface="+mn-lt"/>
              </a:rPr>
              <a:t>,,rasoja“ žaizdos paviršiuje, nepavojingas, sustoja savaime, ypač greit, uždėjus tvarstį.</a:t>
            </a:r>
          </a:p>
          <a:p>
            <a:r>
              <a:rPr lang="lt-LT" b="1" noProof="0" dirty="0">
                <a:latin typeface="Rubic"/>
                <a:ea typeface="+mn-lt"/>
                <a:cs typeface="+mn-lt"/>
              </a:rPr>
              <a:t>Veninis kraujavimas-</a:t>
            </a:r>
            <a:r>
              <a:rPr lang="lt-LT" noProof="0" dirty="0">
                <a:latin typeface="Rubic"/>
                <a:ea typeface="+mn-lt"/>
                <a:cs typeface="+mn-lt"/>
              </a:rPr>
              <a:t> kraujas teka be pertraukos srovele ir gerokai tamsesnis, negu kraujuojant iš arterijos.</a:t>
            </a:r>
            <a:endParaRPr lang="lt-LT" b="1" noProof="0" dirty="0">
              <a:latin typeface="Rubic"/>
              <a:ea typeface="+mn-lt"/>
              <a:cs typeface="+mn-lt"/>
            </a:endParaRPr>
          </a:p>
          <a:p>
            <a:r>
              <a:rPr lang="lt-LT" b="1" noProof="0" dirty="0">
                <a:latin typeface="Rubic"/>
                <a:ea typeface="+mn-lt"/>
                <a:cs typeface="+mn-lt"/>
              </a:rPr>
              <a:t>Arterinis kraujavimas </a:t>
            </a:r>
            <a:r>
              <a:rPr lang="lt-LT" noProof="0" dirty="0">
                <a:latin typeface="Rubic"/>
                <a:ea typeface="+mn-lt"/>
                <a:cs typeface="+mn-lt"/>
              </a:rPr>
              <a:t>- pavojingiausias, nes švirkščia kaip iš fontano. Kraujas paprastai būna skaisčiai raudonas.</a:t>
            </a:r>
          </a:p>
          <a:p>
            <a:pPr marL="0" indent="0">
              <a:buNone/>
            </a:pPr>
            <a:endParaRPr lang="lt-LT" noProof="0" dirty="0">
              <a:latin typeface="Rubik"/>
              <a:ea typeface="+mn-lt"/>
              <a:cs typeface="+mn-lt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99861D1-CFED-29DF-1F4A-A15A4F16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53" y="4059261"/>
            <a:ext cx="3227690" cy="19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CDCA-7D54-DD53-B0C0-34278C3C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93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b="1" noProof="0" dirty="0">
                <a:latin typeface="Rubic"/>
                <a:ea typeface="+mj-lt"/>
                <a:cs typeface="+mj-lt"/>
              </a:rPr>
              <a:t>KRAUJAVIMO RŪŠYS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B4823-D10A-EDCA-3D97-00B04CCA07A4}"/>
              </a:ext>
            </a:extLst>
          </p:cNvPr>
          <p:cNvSpPr txBox="1"/>
          <p:nvPr/>
        </p:nvSpPr>
        <p:spPr>
          <a:xfrm>
            <a:off x="1276368" y="2840753"/>
            <a:ext cx="19927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800" noProof="0" dirty="0">
                <a:latin typeface="Rubic"/>
              </a:rPr>
              <a:t>Kapiliarinis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F725C-B582-7295-DBBF-0EF858E9A089}"/>
              </a:ext>
            </a:extLst>
          </p:cNvPr>
          <p:cNvSpPr txBox="1"/>
          <p:nvPr/>
        </p:nvSpPr>
        <p:spPr>
          <a:xfrm>
            <a:off x="4494293" y="285618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t-LT" sz="2800" b="0" i="0" u="none" strike="noStrike" baseline="0" noProof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endParaRPr lang="lt-LT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B4EA3-57E7-3A21-8B0E-E7518353CAE2}"/>
              </a:ext>
            </a:extLst>
          </p:cNvPr>
          <p:cNvSpPr txBox="1"/>
          <p:nvPr/>
        </p:nvSpPr>
        <p:spPr>
          <a:xfrm>
            <a:off x="8335734" y="28407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t-LT" sz="2800" b="0" i="0" u="none" strike="noStrike" baseline="0" noProof="0" dirty="0">
                <a:solidFill>
                  <a:srgbClr val="000000"/>
                </a:solidFill>
                <a:latin typeface="Rubic"/>
                <a:ea typeface="Aptos"/>
                <a:cs typeface="Aptos"/>
              </a:rPr>
              <a:t>Arterinis </a:t>
            </a:r>
            <a:endParaRPr lang="lt-LT" noProof="0" dirty="0">
              <a:latin typeface="Rub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A1FF0-0C1F-70C4-160C-A9BA71FEC36A}"/>
              </a:ext>
            </a:extLst>
          </p:cNvPr>
          <p:cNvSpPr txBox="1"/>
          <p:nvPr/>
        </p:nvSpPr>
        <p:spPr>
          <a:xfrm>
            <a:off x="4711432" y="2840753"/>
            <a:ext cx="2308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noProof="0" dirty="0"/>
              <a:t>         </a:t>
            </a:r>
            <a:r>
              <a:rPr lang="lt-LT" sz="2800" noProof="0" dirty="0">
                <a:latin typeface="Rubic"/>
              </a:rPr>
              <a:t>Veninis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CBDE6-F408-F2F6-317A-6ED3A1BC032A}"/>
              </a:ext>
            </a:extLst>
          </p:cNvPr>
          <p:cNvSpPr txBox="1"/>
          <p:nvPr/>
        </p:nvSpPr>
        <p:spPr>
          <a:xfrm>
            <a:off x="2261073" y="2671520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54A0E-AE32-4AB8-291E-10C22E8AD8F0}"/>
              </a:ext>
            </a:extLst>
          </p:cNvPr>
          <p:cNvSpPr txBox="1"/>
          <p:nvPr/>
        </p:nvSpPr>
        <p:spPr>
          <a:xfrm>
            <a:off x="2241815" y="264069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noProof="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05E19C-8591-F602-B0DA-1D45DC1E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59" y="3564072"/>
            <a:ext cx="9125481" cy="247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4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9155-B99B-5942-6DF2-6AC2A117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noProof="0" dirty="0">
                <a:latin typeface="Rubic"/>
                <a:ea typeface="+mj-lt"/>
                <a:cs typeface="+mj-lt"/>
              </a:rPr>
              <a:t>          </a:t>
            </a:r>
            <a:r>
              <a:rPr lang="lt-LT" sz="3600" b="1" noProof="0" dirty="0">
                <a:latin typeface="Rubic"/>
                <a:ea typeface="+mj-lt"/>
                <a:cs typeface="+mj-lt"/>
              </a:rPr>
              <a:t>KAIP PADĖTI KRAUJUOJANČIAM</a:t>
            </a:r>
            <a:endParaRPr lang="lt-LT" sz="36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94AD-15F2-313B-B532-26DB360E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8000"/>
            <a:ext cx="10836350" cy="4398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lt-LT" noProof="0" dirty="0">
                <a:latin typeface="Rubic"/>
                <a:ea typeface="+mn-lt"/>
                <a:cs typeface="+mn-lt"/>
              </a:rPr>
              <a:t>Užsimaukite vienkartines pirštines.</a:t>
            </a:r>
          </a:p>
          <a:p>
            <a:pPr marL="742950" indent="-742950">
              <a:buFont typeface="+mj-lt"/>
              <a:buAutoNum type="arabicPeriod"/>
            </a:pPr>
            <a:r>
              <a:rPr lang="lt-LT" sz="2800" noProof="0" dirty="0">
                <a:latin typeface="Rubic"/>
                <a:ea typeface="+mn-lt"/>
                <a:cs typeface="+mn-lt"/>
              </a:rPr>
              <a:t>Apžiūrėkite žaizdą. Jei tai tik nubrozdinimas, pakanka žaizdą dezinfekuoti ir užklijuoti </a:t>
            </a:r>
            <a:r>
              <a:rPr lang="lt-LT" sz="2800" noProof="0" dirty="0" err="1">
                <a:latin typeface="Rubic"/>
                <a:ea typeface="+mn-lt"/>
                <a:cs typeface="+mn-lt"/>
              </a:rPr>
              <a:t>tvarst</a:t>
            </a:r>
            <a:r>
              <a:rPr lang="lt-LT" dirty="0">
                <a:latin typeface="Rubic"/>
                <a:ea typeface="+mn-lt"/>
                <a:cs typeface="+mn-lt"/>
              </a:rPr>
              <a:t>į</a:t>
            </a:r>
            <a:r>
              <a:rPr lang="lt-LT" sz="2800" noProof="0" dirty="0">
                <a:latin typeface="Rubic"/>
                <a:ea typeface="+mn-lt"/>
                <a:cs typeface="+mn-lt"/>
              </a:rPr>
              <a:t> ar pleistrą.</a:t>
            </a:r>
          </a:p>
          <a:p>
            <a:pPr marL="742950" indent="-742950">
              <a:buFont typeface="+mj-lt"/>
              <a:buAutoNum type="arabicPeriod"/>
            </a:pPr>
            <a:r>
              <a:rPr lang="lt-LT" noProof="0" dirty="0">
                <a:latin typeface="Rubic"/>
                <a:ea typeface="+mn-lt"/>
                <a:cs typeface="+mn-lt"/>
              </a:rPr>
              <a:t>Jei sužeidimas stipresnis-įsitikinkite, kad žaizdoje nėra svetimkūnio. Užspauskite žaizdą spaudžiamuoju tvarsčiu </a:t>
            </a:r>
          </a:p>
          <a:p>
            <a:pPr marL="742950" indent="-742950">
              <a:buFont typeface="+mj-lt"/>
              <a:buAutoNum type="arabicPeriod"/>
            </a:pPr>
            <a:r>
              <a:rPr lang="lt-LT" noProof="0" dirty="0">
                <a:latin typeface="Rubic"/>
                <a:ea typeface="+mn-lt"/>
                <a:cs typeface="+mn-lt"/>
              </a:rPr>
              <a:t>Jei žaizdoje yra svetimkūnis, jo nejudinkite, tvarstykite aplink steriliu tvarsčiu.</a:t>
            </a:r>
          </a:p>
          <a:p>
            <a:pPr marL="742950" indent="-742950">
              <a:buFont typeface="+mj-lt"/>
              <a:buAutoNum type="arabicPeriod"/>
            </a:pPr>
            <a:r>
              <a:rPr lang="lt-LT" dirty="0">
                <a:latin typeface="Rubic"/>
                <a:ea typeface="+mn-lt"/>
                <a:cs typeface="+mn-lt"/>
              </a:rPr>
              <a:t>G</a:t>
            </a:r>
            <a:r>
              <a:rPr lang="lt-LT" noProof="0" dirty="0" err="1">
                <a:latin typeface="Rubic"/>
                <a:ea typeface="+mn-lt"/>
                <a:cs typeface="+mn-lt"/>
              </a:rPr>
              <a:t>alūnę</a:t>
            </a:r>
            <a:r>
              <a:rPr lang="lt-LT" noProof="0" dirty="0">
                <a:latin typeface="Rubic"/>
                <a:ea typeface="+mn-lt"/>
                <a:cs typeface="+mn-lt"/>
              </a:rPr>
              <a:t> pakelkite aukščiau širdies lygio.</a:t>
            </a:r>
          </a:p>
          <a:p>
            <a:pPr marL="742950" indent="-742950">
              <a:buFont typeface="+mj-lt"/>
              <a:buAutoNum type="arabicPeriod"/>
            </a:pPr>
            <a:r>
              <a:rPr lang="lt-LT" noProof="0" dirty="0">
                <a:latin typeface="Rubic"/>
                <a:ea typeface="+mn-lt"/>
                <a:cs typeface="+mn-lt"/>
              </a:rPr>
              <a:t>Arterinį kraujavimą stabdome turniketo pagalba.</a:t>
            </a:r>
          </a:p>
          <a:p>
            <a:pPr marL="0" indent="0">
              <a:buNone/>
            </a:pPr>
            <a:endParaRPr lang="lt-LT" noProof="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5AB8853-DC2D-B11E-58C4-7AE19750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78" y="365125"/>
            <a:ext cx="176832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4152-C365-A6C4-D1D7-BC383E5F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noProof="0" dirty="0">
                <a:latin typeface="Rubic"/>
                <a:ea typeface="+mj-lt"/>
                <a:cs typeface="+mj-lt"/>
              </a:rPr>
              <a:t>TVARSTYMO PRINCIPAI</a:t>
            </a:r>
            <a:endParaRPr lang="lt-LT" sz="4000" b="1" noProof="0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92BD-A3A5-3E1E-A6ED-C630DE90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995"/>
            <a:ext cx="70234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lt-LT" noProof="0" dirty="0">
                <a:latin typeface="Rubik"/>
                <a:ea typeface="+mn-lt"/>
                <a:cs typeface="+mn-lt"/>
              </a:rPr>
              <a:t>Tvarstyti pradedama nuo tvarsčio galo (uodegos). </a:t>
            </a:r>
          </a:p>
          <a:p>
            <a:pPr marL="514350" indent="-514350">
              <a:buAutoNum type="arabicPeriod"/>
            </a:pPr>
            <a:r>
              <a:rPr lang="lt-LT" noProof="0" dirty="0">
                <a:latin typeface="Rubik"/>
                <a:ea typeface="+mn-lt"/>
                <a:cs typeface="+mn-lt"/>
              </a:rPr>
              <a:t>Tvarstoma nuo plonesnės kūno dalies storesnės link.</a:t>
            </a:r>
          </a:p>
          <a:p>
            <a:pPr marL="514350" indent="-514350">
              <a:buAutoNum type="arabicPeriod"/>
            </a:pPr>
            <a:r>
              <a:rPr lang="lt-LT" noProof="0" dirty="0">
                <a:latin typeface="Rubik"/>
                <a:ea typeface="+mn-lt"/>
                <a:cs typeface="+mn-lt"/>
              </a:rPr>
              <a:t>Tvarstyti būtina taip, kad tvarstis nenusmuktų nuo žaizdos. </a:t>
            </a:r>
          </a:p>
          <a:p>
            <a:pPr marL="514350" indent="-514350">
              <a:buAutoNum type="arabicPeriod"/>
            </a:pPr>
            <a:r>
              <a:rPr lang="lt-LT" noProof="0" dirty="0">
                <a:latin typeface="Rubik"/>
                <a:ea typeface="+mn-lt"/>
                <a:cs typeface="+mn-lt"/>
              </a:rPr>
              <a:t>Negalima mazgo rišti ties žaizda.</a:t>
            </a:r>
            <a:endParaRPr lang="lt-LT" noProof="0" dirty="0">
              <a:latin typeface="Rubik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42A7739-B10D-BBA8-1F85-B5AB9E18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82" y="1811649"/>
            <a:ext cx="3778957" cy="30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6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EBF1-27C0-2678-7D28-D44F4481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Rubic"/>
                <a:ea typeface="+mj-lt"/>
                <a:cs typeface="+mj-lt"/>
              </a:rPr>
              <a:t>PAGRINDINIAI TVARSTYMO BŪDAI</a:t>
            </a:r>
            <a:endParaRPr lang="en-US" sz="4000" b="1" dirty="0">
              <a:latin typeface="Rub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16B3-A7BD-8EDE-62F8-9D970A04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19" y="1836258"/>
            <a:ext cx="40906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noProof="0" dirty="0">
                <a:latin typeface="Rubik"/>
                <a:ea typeface="+mn-lt"/>
                <a:cs typeface="+mn-lt"/>
              </a:rPr>
              <a:t>  Pagrindinės vijos: 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Žiedinės,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Spiralinės,</a:t>
            </a:r>
          </a:p>
          <a:p>
            <a:r>
              <a:rPr lang="lt-LT" noProof="0" dirty="0">
                <a:latin typeface="Rubik"/>
                <a:ea typeface="+mn-lt"/>
                <a:cs typeface="+mn-lt"/>
              </a:rPr>
              <a:t>Kryžminės (aštuoniukės</a:t>
            </a:r>
            <a:r>
              <a:rPr lang="en-US" dirty="0">
                <a:latin typeface="Rubik"/>
                <a:ea typeface="+mn-lt"/>
                <a:cs typeface="+mn-lt"/>
              </a:rPr>
              <a:t>)</a:t>
            </a:r>
            <a:r>
              <a:rPr lang="lt-LT" dirty="0">
                <a:latin typeface="Rubik"/>
                <a:ea typeface="+mn-lt"/>
                <a:cs typeface="+mn-lt"/>
              </a:rPr>
              <a:t>,</a:t>
            </a:r>
          </a:p>
          <a:p>
            <a:r>
              <a:rPr lang="lt-LT" dirty="0">
                <a:latin typeface="Rubik"/>
                <a:ea typeface="+mn-lt"/>
                <a:cs typeface="+mn-lt"/>
              </a:rPr>
              <a:t>Eglutės formos.</a:t>
            </a:r>
            <a:endParaRPr lang="en-US" dirty="0">
              <a:latin typeface="Rubik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A5D1122-3712-0C6B-363E-A6E22C7AD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7" y="1836258"/>
            <a:ext cx="5531694" cy="368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53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903</Words>
  <Application>Microsoft Office PowerPoint</Application>
  <PresentationFormat>Plačiaekranė</PresentationFormat>
  <Paragraphs>133</Paragraphs>
  <Slides>25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Blodders</vt:lpstr>
      <vt:lpstr>Franklin Gothic Book</vt:lpstr>
      <vt:lpstr>Rubic</vt:lpstr>
      <vt:lpstr>Rubik</vt:lpstr>
      <vt:lpstr>Office tema</vt:lpstr>
      <vt:lpstr>PIRMOJI PAGALBA</vt:lpstr>
      <vt:lpstr>KĄ DARYTI, ĮVYKUS NELAIMEI </vt:lpstr>
      <vt:lpstr>ŽAIZDOS IR KRAUJAVIMAS</vt:lpstr>
      <vt:lpstr>ŽAIZDŲ TIPAI</vt:lpstr>
      <vt:lpstr>KRAUJAVIMO RŪŠYS</vt:lpstr>
      <vt:lpstr>KRAUJAVIMO RŪŠYS</vt:lpstr>
      <vt:lpstr>          KAIP PADĖTI KRAUJUOJANČIAM</vt:lpstr>
      <vt:lpstr>TVARSTYMO PRINCIPAI</vt:lpstr>
      <vt:lpstr>PAGRINDINIAI TVARSTYMO BŪDAI</vt:lpstr>
      <vt:lpstr>  Praktinis pratimas-turniketo panaudojimas</vt:lpstr>
      <vt:lpstr>KRAUJAVIMAS IŠ NOSIES</vt:lpstr>
      <vt:lpstr>SUMUŠIMAI</vt:lpstr>
      <vt:lpstr>KAULŲ LŪŽIAI</vt:lpstr>
      <vt:lpstr>KAULŲ LŪŽIAI</vt:lpstr>
      <vt:lpstr>LŪŽIŲ POŽYMIAI</vt:lpstr>
      <vt:lpstr>PAGALBA, ESANT UŽDARAM KAULO LŪŽIUI</vt:lpstr>
      <vt:lpstr>ATVIRAS KAULŲ LŪŽIS</vt:lpstr>
      <vt:lpstr>   IŠNIRIMAI</vt:lpstr>
      <vt:lpstr>RAIŠČIŲ PATEMPIMAS</vt:lpstr>
      <vt:lpstr>„PowerPoint“ pateiktis</vt:lpstr>
      <vt:lpstr>„PowerPoint“ pateiktis</vt:lpstr>
      <vt:lpstr>SAULĖS SMŪGIS, ŠILUMOS SMŪGIS</vt:lpstr>
      <vt:lpstr>BRONCHINĖ ASTMA</vt:lpstr>
      <vt:lpstr>PAGALBA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Specialistas</dc:creator>
  <cp:lastModifiedBy>Sigita Atienė</cp:lastModifiedBy>
  <cp:revision>191</cp:revision>
  <dcterms:created xsi:type="dcterms:W3CDTF">2025-04-28T08:37:01Z</dcterms:created>
  <dcterms:modified xsi:type="dcterms:W3CDTF">2025-12-12T10:34:26Z</dcterms:modified>
</cp:coreProperties>
</file>